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9" r:id="rId3"/>
    <p:sldId id="260" r:id="rId4"/>
    <p:sldId id="261" r:id="rId5"/>
    <p:sldId id="262" r:id="rId6"/>
    <p:sldId id="263" r:id="rId7"/>
    <p:sldId id="264" r:id="rId8"/>
    <p:sldId id="257" r:id="rId9"/>
    <p:sldId id="258" r:id="rId10"/>
    <p:sldId id="265" r:id="rId11"/>
    <p:sldId id="266" r:id="rId12"/>
    <p:sldId id="267" r:id="rId13"/>
    <p:sldId id="268" r:id="rId14"/>
    <p:sldId id="269" r:id="rId15"/>
    <p:sldId id="270" r:id="rId16"/>
    <p:sldId id="271" r:id="rId17"/>
    <p:sldId id="272" r:id="rId18"/>
    <p:sldId id="273"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37155-5737-492E-839F-4C650A6612B1}"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2D88E-9450-419C-B708-C9F9881C5136}" type="slidenum">
              <a:rPr lang="en-US" smtClean="0"/>
              <a:t>‹#›</a:t>
            </a:fld>
            <a:endParaRPr lang="en-US"/>
          </a:p>
        </p:txBody>
      </p:sp>
    </p:spTree>
    <p:extLst>
      <p:ext uri="{BB962C8B-B14F-4D97-AF65-F5344CB8AC3E}">
        <p14:creationId xmlns:p14="http://schemas.microsoft.com/office/powerpoint/2010/main" val="185429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2D88E-9450-419C-B708-C9F9881C5136}" type="slidenum">
              <a:rPr lang="en-US" smtClean="0"/>
              <a:t>4</a:t>
            </a:fld>
            <a:endParaRPr lang="en-US"/>
          </a:p>
        </p:txBody>
      </p:sp>
    </p:spTree>
    <p:extLst>
      <p:ext uri="{BB962C8B-B14F-4D97-AF65-F5344CB8AC3E}">
        <p14:creationId xmlns:p14="http://schemas.microsoft.com/office/powerpoint/2010/main" val="4048425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32B7700-7498-40CD-B4A4-C160E1C970E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59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6F135-DDB5-4DDB-A00D-A8A88B759C04}"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B7700-7498-40CD-B4A4-C160E1C970E1}" type="slidenum">
              <a:rPr lang="en-US" smtClean="0"/>
              <a:t>‹#›</a:t>
            </a:fld>
            <a:endParaRPr lang="en-US"/>
          </a:p>
        </p:txBody>
      </p:sp>
    </p:spTree>
    <p:extLst>
      <p:ext uri="{BB962C8B-B14F-4D97-AF65-F5344CB8AC3E}">
        <p14:creationId xmlns:p14="http://schemas.microsoft.com/office/powerpoint/2010/main" val="31223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21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62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spTree>
    <p:extLst>
      <p:ext uri="{BB962C8B-B14F-4D97-AF65-F5344CB8AC3E}">
        <p14:creationId xmlns:p14="http://schemas.microsoft.com/office/powerpoint/2010/main" val="137677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9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247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22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01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spTree>
    <p:extLst>
      <p:ext uri="{BB962C8B-B14F-4D97-AF65-F5344CB8AC3E}">
        <p14:creationId xmlns:p14="http://schemas.microsoft.com/office/powerpoint/2010/main" val="101309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6F135-DDB5-4DDB-A00D-A8A88B759C04}"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B7700-7498-40CD-B4A4-C160E1C970E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90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6F135-DDB5-4DDB-A00D-A8A88B759C04}"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B7700-7498-40CD-B4A4-C160E1C970E1}" type="slidenum">
              <a:rPr lang="en-US" smtClean="0"/>
              <a:t>‹#›</a:t>
            </a:fld>
            <a:endParaRPr lang="en-US"/>
          </a:p>
        </p:txBody>
      </p:sp>
    </p:spTree>
    <p:extLst>
      <p:ext uri="{BB962C8B-B14F-4D97-AF65-F5344CB8AC3E}">
        <p14:creationId xmlns:p14="http://schemas.microsoft.com/office/powerpoint/2010/main" val="408374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46F135-DDB5-4DDB-A00D-A8A88B759C04}"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B7700-7498-40CD-B4A4-C160E1C970E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04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46F135-DDB5-4DDB-A00D-A8A88B759C04}"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B7700-7498-40CD-B4A4-C160E1C970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81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6F135-DDB5-4DDB-A00D-A8A88B759C04}"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B7700-7498-40CD-B4A4-C160E1C970E1}" type="slidenum">
              <a:rPr lang="en-US" smtClean="0"/>
              <a:t>‹#›</a:t>
            </a:fld>
            <a:endParaRPr lang="en-US"/>
          </a:p>
        </p:txBody>
      </p:sp>
    </p:spTree>
    <p:extLst>
      <p:ext uri="{BB962C8B-B14F-4D97-AF65-F5344CB8AC3E}">
        <p14:creationId xmlns:p14="http://schemas.microsoft.com/office/powerpoint/2010/main" val="99274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6F135-DDB5-4DDB-A00D-A8A88B759C04}"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B7700-7498-40CD-B4A4-C160E1C970E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93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6F135-DDB5-4DDB-A00D-A8A88B759C04}"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B7700-7498-40CD-B4A4-C160E1C970E1}" type="slidenum">
              <a:rPr lang="en-US" smtClean="0"/>
              <a:t>‹#›</a:t>
            </a:fld>
            <a:endParaRPr lang="en-US"/>
          </a:p>
        </p:txBody>
      </p:sp>
    </p:spTree>
    <p:extLst>
      <p:ext uri="{BB962C8B-B14F-4D97-AF65-F5344CB8AC3E}">
        <p14:creationId xmlns:p14="http://schemas.microsoft.com/office/powerpoint/2010/main" val="318313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46F135-DDB5-4DDB-A00D-A8A88B759C04}" type="datetimeFigureOut">
              <a:rPr lang="en-US" smtClean="0"/>
              <a:t>11/22/2025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2B7700-7498-40CD-B4A4-C160E1C970E1}" type="slidenum">
              <a:rPr lang="en-US" smtClean="0"/>
              <a:t>‹#›</a:t>
            </a:fld>
            <a:endParaRPr lang="en-US"/>
          </a:p>
        </p:txBody>
      </p:sp>
    </p:spTree>
    <p:extLst>
      <p:ext uri="{BB962C8B-B14F-4D97-AF65-F5344CB8AC3E}">
        <p14:creationId xmlns:p14="http://schemas.microsoft.com/office/powerpoint/2010/main" val="3166792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1569-0A18-BB1F-F116-DE87F2B05A37}"/>
              </a:ext>
            </a:extLst>
          </p:cNvPr>
          <p:cNvSpPr>
            <a:spLocks noGrp="1"/>
          </p:cNvSpPr>
          <p:nvPr>
            <p:ph type="ctrTitle"/>
          </p:nvPr>
        </p:nvSpPr>
        <p:spPr/>
        <p:txBody>
          <a:bodyPr/>
          <a:lstStyle/>
          <a:p>
            <a:r>
              <a:rPr lang="fa-IR" dirty="0"/>
              <a:t>پیشگیری از دیابت و یا کنترل قند خون</a:t>
            </a:r>
            <a:endParaRPr lang="en-US" dirty="0"/>
          </a:p>
        </p:txBody>
      </p:sp>
      <p:pic>
        <p:nvPicPr>
          <p:cNvPr id="4" name="Picture 3">
            <a:extLst>
              <a:ext uri="{FF2B5EF4-FFF2-40B4-BE49-F238E27FC236}">
                <a16:creationId xmlns:a16="http://schemas.microsoft.com/office/drawing/2014/main" id="{14B44ED4-2CA3-E618-F9B5-AF48B1CA0B4F}"/>
              </a:ext>
            </a:extLst>
          </p:cNvPr>
          <p:cNvPicPr>
            <a:picLocks noChangeAspect="1"/>
          </p:cNvPicPr>
          <p:nvPr/>
        </p:nvPicPr>
        <p:blipFill>
          <a:blip r:embed="rId2"/>
          <a:stretch>
            <a:fillRect/>
          </a:stretch>
        </p:blipFill>
        <p:spPr>
          <a:xfrm>
            <a:off x="4402282" y="3386664"/>
            <a:ext cx="2844793" cy="1777996"/>
          </a:xfrm>
          <a:prstGeom prst="rect">
            <a:avLst/>
          </a:prstGeom>
        </p:spPr>
      </p:pic>
      <p:sp>
        <p:nvSpPr>
          <p:cNvPr id="3" name="Subtitle 2">
            <a:extLst>
              <a:ext uri="{FF2B5EF4-FFF2-40B4-BE49-F238E27FC236}">
                <a16:creationId xmlns:a16="http://schemas.microsoft.com/office/drawing/2014/main" id="{00E05D46-12DB-71C0-874A-908C69B6C15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9481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9B12-F3DE-E2C6-6AE1-60C2F5374C57}"/>
              </a:ext>
            </a:extLst>
          </p:cNvPr>
          <p:cNvSpPr>
            <a:spLocks noGrp="1"/>
          </p:cNvSpPr>
          <p:nvPr>
            <p:ph type="title"/>
          </p:nvPr>
        </p:nvSpPr>
        <p:spPr/>
        <p:txBody>
          <a:bodyPr/>
          <a:lstStyle/>
          <a:p>
            <a:pPr algn="r" rtl="1"/>
            <a:r>
              <a:rPr lang="fa-IR" dirty="0"/>
              <a:t>پرفشاری خون چیست؟</a:t>
            </a:r>
            <a:endParaRPr lang="en-US" dirty="0"/>
          </a:p>
        </p:txBody>
      </p:sp>
      <p:sp>
        <p:nvSpPr>
          <p:cNvPr id="3" name="Content Placeholder 2">
            <a:extLst>
              <a:ext uri="{FF2B5EF4-FFF2-40B4-BE49-F238E27FC236}">
                <a16:creationId xmlns:a16="http://schemas.microsoft.com/office/drawing/2014/main" id="{FFF474BF-5AC2-CBCF-8332-0AD89D5FE6C7}"/>
              </a:ext>
            </a:extLst>
          </p:cNvPr>
          <p:cNvSpPr>
            <a:spLocks noGrp="1"/>
          </p:cNvSpPr>
          <p:nvPr>
            <p:ph idx="1"/>
          </p:nvPr>
        </p:nvSpPr>
        <p:spPr/>
        <p:txBody>
          <a:bodyPr/>
          <a:lstStyle/>
          <a:p>
            <a:pPr algn="just" rtl="1">
              <a:lnSpc>
                <a:spcPct val="150000"/>
              </a:lnSpc>
            </a:pPr>
            <a:r>
              <a:rPr lang="fa-IR" dirty="0"/>
              <a:t>فشارخون بالا به افزایش فشارخون سیستولی ( 140 میلیمتر جیوه و بالاتر) و فشارخون دیاستولی (90 میلیمتر جیوه و بالاتر) و یا یکی از هر دو حالت اطلاق میشود. بنابراین فشار خون مساوی یا بیش از 140/90 میلی متر جیوه، فشار خون بالا محسوب میشود. افزایش هریک از عددهای حداکثر و حداقل فشارخون، فشارخون بالا محسوب میشود.</a:t>
            </a:r>
            <a:endParaRPr lang="en-US" dirty="0"/>
          </a:p>
        </p:txBody>
      </p:sp>
      <p:pic>
        <p:nvPicPr>
          <p:cNvPr id="4" name="Picture 3">
            <a:extLst>
              <a:ext uri="{FF2B5EF4-FFF2-40B4-BE49-F238E27FC236}">
                <a16:creationId xmlns:a16="http://schemas.microsoft.com/office/drawing/2014/main" id="{3C9BF9B1-DDBF-3880-2DDF-D1FDAC068FCE}"/>
              </a:ext>
            </a:extLst>
          </p:cNvPr>
          <p:cNvPicPr>
            <a:picLocks noChangeAspect="1"/>
          </p:cNvPicPr>
          <p:nvPr/>
        </p:nvPicPr>
        <p:blipFill>
          <a:blip r:embed="rId2"/>
          <a:stretch>
            <a:fillRect/>
          </a:stretch>
        </p:blipFill>
        <p:spPr>
          <a:xfrm>
            <a:off x="1122855" y="718896"/>
            <a:ext cx="2754855" cy="1838036"/>
          </a:xfrm>
          <a:prstGeom prst="rect">
            <a:avLst/>
          </a:prstGeom>
        </p:spPr>
      </p:pic>
    </p:spTree>
    <p:extLst>
      <p:ext uri="{BB962C8B-B14F-4D97-AF65-F5344CB8AC3E}">
        <p14:creationId xmlns:p14="http://schemas.microsoft.com/office/powerpoint/2010/main" val="192772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7C9E-3927-F47D-66D6-05B124FFC410}"/>
              </a:ext>
            </a:extLst>
          </p:cNvPr>
          <p:cNvSpPr>
            <a:spLocks noGrp="1"/>
          </p:cNvSpPr>
          <p:nvPr>
            <p:ph type="title"/>
          </p:nvPr>
        </p:nvSpPr>
        <p:spPr/>
        <p:txBody>
          <a:bodyPr/>
          <a:lstStyle/>
          <a:p>
            <a:pPr algn="r" rtl="1"/>
            <a:r>
              <a:rPr lang="fa-IR" dirty="0"/>
              <a:t>عوارض فشار خون بالا </a:t>
            </a:r>
            <a:endParaRPr lang="en-US" dirty="0"/>
          </a:p>
        </p:txBody>
      </p:sp>
      <p:sp>
        <p:nvSpPr>
          <p:cNvPr id="3" name="Content Placeholder 2">
            <a:extLst>
              <a:ext uri="{FF2B5EF4-FFF2-40B4-BE49-F238E27FC236}">
                <a16:creationId xmlns:a16="http://schemas.microsoft.com/office/drawing/2014/main" id="{0D87EB00-FEA8-7ABC-3078-6826AD80AC42}"/>
              </a:ext>
            </a:extLst>
          </p:cNvPr>
          <p:cNvSpPr>
            <a:spLocks noGrp="1"/>
          </p:cNvSpPr>
          <p:nvPr>
            <p:ph idx="1"/>
          </p:nvPr>
        </p:nvSpPr>
        <p:spPr/>
        <p:txBody>
          <a:bodyPr/>
          <a:lstStyle/>
          <a:p>
            <a:pPr algn="just" rtl="1"/>
            <a:r>
              <a:rPr lang="fa-IR" dirty="0"/>
              <a:t>پرفشاری خون سبب افزایش خطر حملات قلبی، سکته و نارسایی کلیه میشود. همچنین فشارخون بالا و کنترل نشده میتواند منجر به نابینایی، نامنظمی ضربان قلب و نارسایی قلبی شود. خطر این عوارض در صورت وجود عوامل خطر بیماریهای قلبی عروقی مانند دیابت افزایش مییابد.</a:t>
            </a:r>
          </a:p>
          <a:p>
            <a:pPr algn="r" rtl="1"/>
            <a:endParaRPr lang="en-US" dirty="0"/>
          </a:p>
        </p:txBody>
      </p:sp>
      <p:pic>
        <p:nvPicPr>
          <p:cNvPr id="4" name="Picture 3">
            <a:extLst>
              <a:ext uri="{FF2B5EF4-FFF2-40B4-BE49-F238E27FC236}">
                <a16:creationId xmlns:a16="http://schemas.microsoft.com/office/drawing/2014/main" id="{79C58397-8B8F-2AD1-5FFC-339BDB7E9BB3}"/>
              </a:ext>
            </a:extLst>
          </p:cNvPr>
          <p:cNvPicPr>
            <a:picLocks noChangeAspect="1"/>
          </p:cNvPicPr>
          <p:nvPr/>
        </p:nvPicPr>
        <p:blipFill>
          <a:blip r:embed="rId2"/>
          <a:stretch>
            <a:fillRect/>
          </a:stretch>
        </p:blipFill>
        <p:spPr>
          <a:xfrm>
            <a:off x="1306947" y="3786910"/>
            <a:ext cx="3464663" cy="1948873"/>
          </a:xfrm>
          <a:prstGeom prst="rect">
            <a:avLst/>
          </a:prstGeom>
        </p:spPr>
      </p:pic>
    </p:spTree>
    <p:extLst>
      <p:ext uri="{BB962C8B-B14F-4D97-AF65-F5344CB8AC3E}">
        <p14:creationId xmlns:p14="http://schemas.microsoft.com/office/powerpoint/2010/main" val="381000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AAD6-CBE3-04C5-62A1-A9363D5EBC4B}"/>
              </a:ext>
            </a:extLst>
          </p:cNvPr>
          <p:cNvSpPr>
            <a:spLocks noGrp="1"/>
          </p:cNvSpPr>
          <p:nvPr>
            <p:ph type="title"/>
          </p:nvPr>
        </p:nvSpPr>
        <p:spPr>
          <a:xfrm>
            <a:off x="468746" y="335586"/>
            <a:ext cx="9601196" cy="1303867"/>
          </a:xfrm>
        </p:spPr>
        <p:txBody>
          <a:bodyPr/>
          <a:lstStyle/>
          <a:p>
            <a:pPr algn="r" rtl="1"/>
            <a:r>
              <a:rPr lang="fa-IR" dirty="0"/>
              <a:t>عوامل مؤثر در ایجاد فشارخون بالا</a:t>
            </a:r>
            <a:endParaRPr lang="en-US" dirty="0"/>
          </a:p>
        </p:txBody>
      </p:sp>
      <p:sp>
        <p:nvSpPr>
          <p:cNvPr id="3" name="Content Placeholder 2">
            <a:extLst>
              <a:ext uri="{FF2B5EF4-FFF2-40B4-BE49-F238E27FC236}">
                <a16:creationId xmlns:a16="http://schemas.microsoft.com/office/drawing/2014/main" id="{3392FC82-0714-2A96-9B41-1408AA362EC3}"/>
              </a:ext>
            </a:extLst>
          </p:cNvPr>
          <p:cNvSpPr>
            <a:spLocks noGrp="1"/>
          </p:cNvSpPr>
          <p:nvPr>
            <p:ph idx="1"/>
          </p:nvPr>
        </p:nvSpPr>
        <p:spPr>
          <a:xfrm>
            <a:off x="755073" y="1428462"/>
            <a:ext cx="10515600" cy="5027468"/>
          </a:xfrm>
        </p:spPr>
        <p:txBody>
          <a:bodyPr>
            <a:normAutofit/>
          </a:bodyPr>
          <a:lstStyle/>
          <a:p>
            <a:pPr algn="r" rtl="1"/>
            <a:r>
              <a:rPr lang="fa-IR" dirty="0"/>
              <a:t>ارث</a:t>
            </a:r>
          </a:p>
          <a:p>
            <a:pPr algn="r" rtl="1"/>
            <a:r>
              <a:rPr lang="fa-IR" dirty="0"/>
              <a:t>سن: با افزایش سن احتمال بروز فشار خون بالا بیشتر میشود</a:t>
            </a:r>
          </a:p>
          <a:p>
            <a:pPr algn="r" rtl="1"/>
            <a:r>
              <a:rPr lang="fa-IR" dirty="0"/>
              <a:t>چاقی: افرادی که وزن بالاتر از حد طبیعی دارند، شانس بیشتری برای ابتلا به فشار خون بالا دارند. پرفشاری خون در افراد چاق ۲ تا ۶ برابر بیش از افرادی است که اضافه وزن ندارند. </a:t>
            </a:r>
          </a:p>
          <a:p>
            <a:pPr algn="r" rtl="1"/>
            <a:r>
              <a:rPr lang="fa-IR" dirty="0"/>
              <a:t>قرص های ضدبارداری: بانوانی که از قرص ضدبارداری خورا کی استفاده میکنند، شانس بیشتری برای ابتلا به  فشارخون بالا دارند مخصوصا ا گر همزمان سیگار بکشند. </a:t>
            </a:r>
          </a:p>
          <a:p>
            <a:pPr algn="r" rtl="1"/>
            <a:r>
              <a:rPr lang="fa-IR" dirty="0"/>
              <a:t>جنس: پرفشاری خون در مردان تا سن 45 سالگی شایعتر است. در 45 تا 54 سالگی خطر در دو جنس برابر است.</a:t>
            </a:r>
          </a:p>
          <a:p>
            <a:pPr algn="r" rtl="1"/>
            <a:r>
              <a:rPr lang="fa-IR" dirty="0"/>
              <a:t>از سایر عوامل فشار خون میتوان به فعالیت بدنی کم، مصرف الکل، مصرف زیاد نمک، استرس و فشار عصبی نام برد که بر افزایش فشار خون موثر است.</a:t>
            </a:r>
          </a:p>
          <a:p>
            <a:pPr algn="r" rtl="1"/>
            <a:endParaRPr lang="en-US" dirty="0"/>
          </a:p>
        </p:txBody>
      </p:sp>
    </p:spTree>
    <p:extLst>
      <p:ext uri="{BB962C8B-B14F-4D97-AF65-F5344CB8AC3E}">
        <p14:creationId xmlns:p14="http://schemas.microsoft.com/office/powerpoint/2010/main" val="61349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4BA8-C578-7C7D-464D-F6CED00B0755}"/>
              </a:ext>
            </a:extLst>
          </p:cNvPr>
          <p:cNvSpPr>
            <a:spLocks noGrp="1"/>
          </p:cNvSpPr>
          <p:nvPr>
            <p:ph type="title"/>
          </p:nvPr>
        </p:nvSpPr>
        <p:spPr/>
        <p:txBody>
          <a:bodyPr/>
          <a:lstStyle/>
          <a:p>
            <a:r>
              <a:rPr lang="fa-IR" dirty="0"/>
              <a:t>مقدار توصیه شده مصرف نمک </a:t>
            </a:r>
            <a:endParaRPr lang="en-US" dirty="0"/>
          </a:p>
        </p:txBody>
      </p:sp>
      <p:sp>
        <p:nvSpPr>
          <p:cNvPr id="3" name="Content Placeholder 2">
            <a:extLst>
              <a:ext uri="{FF2B5EF4-FFF2-40B4-BE49-F238E27FC236}">
                <a16:creationId xmlns:a16="http://schemas.microsoft.com/office/drawing/2014/main" id="{A03BA952-F4FE-57EF-FA6B-38E208F26DED}"/>
              </a:ext>
            </a:extLst>
          </p:cNvPr>
          <p:cNvSpPr>
            <a:spLocks noGrp="1"/>
          </p:cNvSpPr>
          <p:nvPr>
            <p:ph idx="1"/>
          </p:nvPr>
        </p:nvSpPr>
        <p:spPr/>
        <p:txBody>
          <a:bodyPr/>
          <a:lstStyle/>
          <a:p>
            <a:pPr algn="just" rtl="1">
              <a:lnSpc>
                <a:spcPct val="150000"/>
              </a:lnSpc>
            </a:pPr>
            <a:r>
              <a:rPr lang="fa-IR" dirty="0"/>
              <a:t>طبق توصیه سازمان بهداشت جهانی، حدا کثر مقدار مصرف روزانه نمک پنج گرم است (معادل یک قاشق مربا خوری) این درحالی است که میزان مصرف نمک ایرانی ها 2 تا 3 برابر این مقدار برآورد شده است.</a:t>
            </a:r>
          </a:p>
          <a:p>
            <a:pPr algn="r" rtl="1"/>
            <a:endParaRPr lang="en-US" dirty="0"/>
          </a:p>
        </p:txBody>
      </p:sp>
      <p:pic>
        <p:nvPicPr>
          <p:cNvPr id="4" name="Picture 3">
            <a:extLst>
              <a:ext uri="{FF2B5EF4-FFF2-40B4-BE49-F238E27FC236}">
                <a16:creationId xmlns:a16="http://schemas.microsoft.com/office/drawing/2014/main" id="{BE293565-1FFB-288E-A3F8-F5EFA91256E1}"/>
              </a:ext>
            </a:extLst>
          </p:cNvPr>
          <p:cNvPicPr>
            <a:picLocks noChangeAspect="1"/>
          </p:cNvPicPr>
          <p:nvPr/>
        </p:nvPicPr>
        <p:blipFill>
          <a:blip r:embed="rId2"/>
          <a:stretch>
            <a:fillRect/>
          </a:stretch>
        </p:blipFill>
        <p:spPr>
          <a:xfrm>
            <a:off x="1295401" y="3722255"/>
            <a:ext cx="3352800" cy="2235200"/>
          </a:xfrm>
          <a:prstGeom prst="rect">
            <a:avLst/>
          </a:prstGeom>
        </p:spPr>
      </p:pic>
    </p:spTree>
    <p:extLst>
      <p:ext uri="{BB962C8B-B14F-4D97-AF65-F5344CB8AC3E}">
        <p14:creationId xmlns:p14="http://schemas.microsoft.com/office/powerpoint/2010/main" val="418873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991D-EC7B-0B38-452D-BE1E34D2754A}"/>
              </a:ext>
            </a:extLst>
          </p:cNvPr>
          <p:cNvSpPr>
            <a:spLocks noGrp="1"/>
          </p:cNvSpPr>
          <p:nvPr>
            <p:ph type="title"/>
          </p:nvPr>
        </p:nvSpPr>
        <p:spPr/>
        <p:txBody>
          <a:bodyPr>
            <a:normAutofit fontScale="90000"/>
          </a:bodyPr>
          <a:lstStyle/>
          <a:p>
            <a:pPr rtl="1"/>
            <a:r>
              <a:rPr lang="fa-IR" dirty="0"/>
              <a:t>برای پیشگیری و کنترل از افزایش فشار خون نکات زیر باید آموزش داده شود</a:t>
            </a:r>
            <a:endParaRPr lang="en-US" dirty="0"/>
          </a:p>
        </p:txBody>
      </p:sp>
      <p:sp>
        <p:nvSpPr>
          <p:cNvPr id="3" name="Content Placeholder 2">
            <a:extLst>
              <a:ext uri="{FF2B5EF4-FFF2-40B4-BE49-F238E27FC236}">
                <a16:creationId xmlns:a16="http://schemas.microsoft.com/office/drawing/2014/main" id="{BECA1DCC-622A-BD86-F681-48D06A110411}"/>
              </a:ext>
            </a:extLst>
          </p:cNvPr>
          <p:cNvSpPr>
            <a:spLocks noGrp="1"/>
          </p:cNvSpPr>
          <p:nvPr>
            <p:ph idx="1"/>
          </p:nvPr>
        </p:nvSpPr>
        <p:spPr/>
        <p:txBody>
          <a:bodyPr>
            <a:normAutofit fontScale="85000" lnSpcReduction="10000"/>
          </a:bodyPr>
          <a:lstStyle/>
          <a:p>
            <a:pPr algn="r" rtl="1"/>
            <a:r>
              <a:rPr lang="fa-IR" dirty="0">
                <a:cs typeface="B Nazanin" panose="00000400000000000000" pitchFamily="2" charset="-78"/>
              </a:rPr>
              <a:t>ا تغییرات ساده در سبک زندگی مانند کاهش چربی و نمک رژیم غذایی و فعالیت بدنی منظم میتوان باعث کاهش سطح چربی (کلسترول) و فشارخون شد و احتمال بروز بسیاری از بیماریها از جمله دیابت و بیماریهای عروق کرونر قلب را کاهش داد. </a:t>
            </a:r>
          </a:p>
          <a:p>
            <a:pPr algn="r" rtl="1"/>
            <a:r>
              <a:rPr lang="fa-IR" dirty="0">
                <a:cs typeface="B Nazanin" panose="00000400000000000000" pitchFamily="2" charset="-78"/>
              </a:rPr>
              <a:t>برای پیشگیری از فشار خون بالا به میزان سدیم درج شده برروی برچسبهای بسته های مواد غذایی باید دقت شود. </a:t>
            </a:r>
          </a:p>
          <a:p>
            <a:pPr algn="r" rtl="1"/>
            <a:r>
              <a:rPr lang="fa-IR" dirty="0">
                <a:cs typeface="B Nazanin" panose="00000400000000000000" pitchFamily="2" charset="-78"/>
              </a:rPr>
              <a:t>از ابتدا ذائقه کودک خود را باید به غذاهای کم نمک عادت داد.</a:t>
            </a:r>
          </a:p>
          <a:p>
            <a:pPr algn="r" rtl="1"/>
            <a:r>
              <a:rPr lang="fa-IR" dirty="0">
                <a:cs typeface="B Nazanin" panose="00000400000000000000" pitchFamily="2" charset="-78"/>
              </a:rPr>
              <a:t>فشارخون بر اثر چاقی بالا میرود زیرا افزایش وزن، سبب افزایش کار قلب میشود در نتیجه کاهش وزن در کنترل فشار خون موثر میباشد</a:t>
            </a:r>
          </a:p>
          <a:p>
            <a:pPr algn="r" rtl="1"/>
            <a:r>
              <a:rPr lang="fa-IR" dirty="0">
                <a:cs typeface="B Nazanin" panose="00000400000000000000" pitchFamily="2" charset="-78"/>
              </a:rPr>
              <a:t>از مصرف دخانیات اجتناب شود زیرا استعمال دخانیات باعث افزایش ضربان قلب، خطر ابتلا به فشار خون بالا، گرفتگی عروق و نهایتا ً ایجاد حمله قلبی و سکته میشود. </a:t>
            </a:r>
            <a:endParaRPr lang="en-US" dirty="0">
              <a:cs typeface="B Nazanin" panose="00000400000000000000" pitchFamily="2" charset="-78"/>
            </a:endParaRPr>
          </a:p>
        </p:txBody>
      </p:sp>
    </p:spTree>
    <p:extLst>
      <p:ext uri="{BB962C8B-B14F-4D97-AF65-F5344CB8AC3E}">
        <p14:creationId xmlns:p14="http://schemas.microsoft.com/office/powerpoint/2010/main" val="15808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1547-4A3B-F4C4-493B-47BABD3DF756}"/>
              </a:ext>
            </a:extLst>
          </p:cNvPr>
          <p:cNvSpPr>
            <a:spLocks noGrp="1"/>
          </p:cNvSpPr>
          <p:nvPr>
            <p:ph type="title"/>
          </p:nvPr>
        </p:nvSpPr>
        <p:spPr/>
        <p:txBody>
          <a:bodyPr>
            <a:normAutofit fontScale="90000"/>
          </a:bodyPr>
          <a:lstStyle/>
          <a:p>
            <a:r>
              <a:rPr lang="fa-IR" dirty="0"/>
              <a:t>برای پیشگیری وکنترل از افزایش فشار خون نکات زیر باید آموزش داده شود</a:t>
            </a:r>
            <a:endParaRPr lang="en-US" dirty="0"/>
          </a:p>
        </p:txBody>
      </p:sp>
      <p:sp>
        <p:nvSpPr>
          <p:cNvPr id="3" name="Content Placeholder 2">
            <a:extLst>
              <a:ext uri="{FF2B5EF4-FFF2-40B4-BE49-F238E27FC236}">
                <a16:creationId xmlns:a16="http://schemas.microsoft.com/office/drawing/2014/main" id="{F4D7041E-1BD7-46BE-E967-A82461EBCB4B}"/>
              </a:ext>
            </a:extLst>
          </p:cNvPr>
          <p:cNvSpPr>
            <a:spLocks noGrp="1"/>
          </p:cNvSpPr>
          <p:nvPr>
            <p:ph idx="1"/>
          </p:nvPr>
        </p:nvSpPr>
        <p:spPr/>
        <p:txBody>
          <a:bodyPr>
            <a:normAutofit fontScale="92500" lnSpcReduction="20000"/>
          </a:bodyPr>
          <a:lstStyle/>
          <a:p>
            <a:pPr algn="r" rtl="1"/>
            <a:r>
              <a:rPr lang="fa-IR" dirty="0">
                <a:cs typeface="B Nazanin" panose="00000400000000000000" pitchFamily="2" charset="-78"/>
              </a:rPr>
              <a:t>در میان وعده ها به جای مصرف چیپس و پفک، چوب شور و سایر تنقلات پرنمک، از مغزها (بادام، پسته، فندق، گردو از نوع بونداده و خام)، ماست کم چرب، ذرت بدون نمک، انواع سبزی (کاهو، جعفری و..) که دارای منیزیم هستند استفاده شود.</a:t>
            </a:r>
          </a:p>
          <a:p>
            <a:pPr algn="r" rtl="1"/>
            <a:r>
              <a:rPr lang="fa-IR" dirty="0">
                <a:cs typeface="B Nazanin" panose="00000400000000000000" pitchFamily="2" charset="-78"/>
              </a:rPr>
              <a:t>برخی سبزیها مثل چغندر، هویج، کلم پیچ، اسفناج، کرفس، شلغم و انواع کلم ها سدیم زیادی دارند و بهتر است مصرف آنها محدود شود.</a:t>
            </a:r>
          </a:p>
          <a:p>
            <a:pPr algn="r" rtl="1"/>
            <a:r>
              <a:rPr lang="fa-IR" dirty="0">
                <a:cs typeface="B Nazanin" panose="00000400000000000000" pitchFamily="2" charset="-78"/>
              </a:rPr>
              <a:t>از غلات، نان و ما کارونی تهیه شده ازگندم کامل (سبوس دار) به دلیل داشتن فیبر و ویتامین استفاده شود. </a:t>
            </a:r>
          </a:p>
          <a:p>
            <a:pPr algn="r" rtl="1"/>
            <a:endParaRPr lang="fa-IR" dirty="0">
              <a:cs typeface="B Nazanin" panose="00000400000000000000" pitchFamily="2" charset="-78"/>
            </a:endParaRPr>
          </a:p>
          <a:p>
            <a:pPr algn="r" rtl="1"/>
            <a:r>
              <a:rPr lang="fa-IR" dirty="0">
                <a:cs typeface="B Nazanin" panose="00000400000000000000" pitchFamily="2" charset="-78"/>
              </a:rPr>
              <a:t>در برنامه غذایی روزانه از میوه ها، سبزیها، حبوبات و غالت، زردآلو، گوجه فرنگی، هندوانه، موز، سیب زمینی، آب پرتقال و گریپ فروت که منابع خوبی از پتاسیم هستند بیشتر استفاده شود.</a:t>
            </a:r>
            <a:endParaRPr lang="en-US" dirty="0">
              <a:cs typeface="B Nazanin" panose="00000400000000000000" pitchFamily="2" charset="-78"/>
            </a:endParaRPr>
          </a:p>
        </p:txBody>
      </p:sp>
    </p:spTree>
    <p:extLst>
      <p:ext uri="{BB962C8B-B14F-4D97-AF65-F5344CB8AC3E}">
        <p14:creationId xmlns:p14="http://schemas.microsoft.com/office/powerpoint/2010/main" val="165166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12CB-B3B9-647E-CFAC-10CD89903B87}"/>
              </a:ext>
            </a:extLst>
          </p:cNvPr>
          <p:cNvSpPr>
            <a:spLocks noGrp="1"/>
          </p:cNvSpPr>
          <p:nvPr>
            <p:ph type="title"/>
          </p:nvPr>
        </p:nvSpPr>
        <p:spPr/>
        <p:txBody>
          <a:bodyPr>
            <a:normAutofit fontScale="90000"/>
          </a:bodyPr>
          <a:lstStyle/>
          <a:p>
            <a:r>
              <a:rPr lang="fa-IR" dirty="0"/>
              <a:t>برای پیشگیری و کنترل از افزایش فشار خون نکات زیر باید آموزش داده شود</a:t>
            </a:r>
            <a:endParaRPr lang="en-US" dirty="0"/>
          </a:p>
        </p:txBody>
      </p:sp>
      <p:sp>
        <p:nvSpPr>
          <p:cNvPr id="3" name="Content Placeholder 2">
            <a:extLst>
              <a:ext uri="{FF2B5EF4-FFF2-40B4-BE49-F238E27FC236}">
                <a16:creationId xmlns:a16="http://schemas.microsoft.com/office/drawing/2014/main" id="{F09FD149-5991-E58D-CBA3-D8DD34B6E334}"/>
              </a:ext>
            </a:extLst>
          </p:cNvPr>
          <p:cNvSpPr>
            <a:spLocks noGrp="1"/>
          </p:cNvSpPr>
          <p:nvPr>
            <p:ph idx="1"/>
          </p:nvPr>
        </p:nvSpPr>
        <p:spPr/>
        <p:txBody>
          <a:bodyPr>
            <a:normAutofit/>
          </a:bodyPr>
          <a:lstStyle/>
          <a:p>
            <a:pPr algn="just" rtl="1"/>
            <a:r>
              <a:rPr lang="fa-IR" sz="2000" dirty="0">
                <a:cs typeface="B Nazanin" panose="00000400000000000000" pitchFamily="2" charset="-78"/>
              </a:rPr>
              <a:t>مصرف روغنها کاهش داده شود و بجای استفاده از روغن هایی با منبع حیوانی مانند پیه، دنبه و کره، انواع روغنهای گیاهی مایع مانند روغن زیتون، روغن سویا یا کلزاجایگزین شوند. </a:t>
            </a:r>
          </a:p>
          <a:p>
            <a:pPr algn="just" rtl="1"/>
            <a:r>
              <a:rPr lang="fa-IR" sz="2000" dirty="0">
                <a:cs typeface="B Nazanin" panose="00000400000000000000" pitchFamily="2" charset="-78"/>
              </a:rPr>
              <a:t>مصرف مواد غذایی حاوی اسید چرب اشباع و کلسترول (گوشت قرمز، لبنیات پر چرب، زرده تخم مر غ) را در برنامه غذایی روزانه کاهش داده و گوشت ماهی، مر غ و سویا جایگزین شوند. </a:t>
            </a:r>
          </a:p>
          <a:p>
            <a:pPr algn="just" rtl="1"/>
            <a:r>
              <a:rPr lang="fa-IR" sz="2000" dirty="0">
                <a:cs typeface="B Nazanin" panose="00000400000000000000" pitchFamily="2" charset="-78"/>
              </a:rPr>
              <a:t>پوست مر غ حاوی مقدار زیادی چربی است و باید قبل از طبخ، پوست مر غ کاملا جدا شود.</a:t>
            </a:r>
          </a:p>
          <a:p>
            <a:pPr algn="just" rtl="1"/>
            <a:r>
              <a:rPr lang="fa-IR" sz="2000" dirty="0">
                <a:cs typeface="B Nazanin" panose="00000400000000000000" pitchFamily="2" charset="-78"/>
              </a:rPr>
              <a:t>در مصرف نوشیدنیهای کافئین دار مانند چای و قهوه، اعتدال رعایت شود.</a:t>
            </a:r>
            <a:endParaRPr lang="en-US" sz="2000" dirty="0">
              <a:cs typeface="B Nazanin" panose="00000400000000000000" pitchFamily="2" charset="-78"/>
            </a:endParaRPr>
          </a:p>
        </p:txBody>
      </p:sp>
    </p:spTree>
    <p:extLst>
      <p:ext uri="{BB962C8B-B14F-4D97-AF65-F5344CB8AC3E}">
        <p14:creationId xmlns:p14="http://schemas.microsoft.com/office/powerpoint/2010/main" val="268131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D803-E881-00A1-5726-DAF03E030313}"/>
              </a:ext>
            </a:extLst>
          </p:cNvPr>
          <p:cNvSpPr>
            <a:spLocks noGrp="1"/>
          </p:cNvSpPr>
          <p:nvPr>
            <p:ph type="title"/>
          </p:nvPr>
        </p:nvSpPr>
        <p:spPr/>
        <p:txBody>
          <a:bodyPr>
            <a:normAutofit fontScale="90000"/>
          </a:bodyPr>
          <a:lstStyle/>
          <a:p>
            <a:r>
              <a:rPr lang="fa-IR" dirty="0"/>
              <a:t>برای پیشگیری و کنترل از افزایش فشار خون نکات زیر باید آموزش داده شود</a:t>
            </a:r>
            <a:endParaRPr lang="en-US" dirty="0"/>
          </a:p>
        </p:txBody>
      </p:sp>
      <p:sp>
        <p:nvSpPr>
          <p:cNvPr id="3" name="Content Placeholder 2">
            <a:extLst>
              <a:ext uri="{FF2B5EF4-FFF2-40B4-BE49-F238E27FC236}">
                <a16:creationId xmlns:a16="http://schemas.microsoft.com/office/drawing/2014/main" id="{99A082D8-821C-F23D-3EBD-4B6AF34F49F5}"/>
              </a:ext>
            </a:extLst>
          </p:cNvPr>
          <p:cNvSpPr>
            <a:spLocks noGrp="1"/>
          </p:cNvSpPr>
          <p:nvPr>
            <p:ph idx="1"/>
          </p:nvPr>
        </p:nvSpPr>
        <p:spPr/>
        <p:txBody>
          <a:bodyPr>
            <a:normAutofit/>
          </a:bodyPr>
          <a:lstStyle/>
          <a:p>
            <a:pPr algn="just" rtl="1"/>
            <a:r>
              <a:rPr lang="fa-IR" sz="2000" dirty="0">
                <a:cs typeface="B Nazanin" panose="00000400000000000000" pitchFamily="2" charset="-78"/>
              </a:rPr>
              <a:t>از مصرف نمک در سر سفره اجتناب شده و به جای آن از چاشنی هایی مانند سبزیهای معطر تازه یا خشک مانند (نعناع، مرزه، ترخون، ریحان و...) یا سیر، لیموترش تازه و آب نارنج برای بهبود طعم غذا و کاهش مصرف نمک استفاده شود</a:t>
            </a:r>
          </a:p>
          <a:p>
            <a:pPr algn="just" rtl="1"/>
            <a:r>
              <a:rPr lang="fa-IR" sz="2000" dirty="0">
                <a:cs typeface="B Nazanin" panose="00000400000000000000" pitchFamily="2" charset="-78"/>
              </a:rPr>
              <a:t>کمبود کلسیم موجب افزایش فشارخون و در نتیجه ابتلاء به بیماریهای قلبی عروقی میشود. با مصرف روزانه 2-3 واحد از گروه شیر و لبنیات کلسیم مورد نیاز بدن تامین میشود.</a:t>
            </a:r>
          </a:p>
          <a:p>
            <a:pPr algn="just" rtl="1"/>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A27274CC-933C-7B07-B78B-4DC131056B33}"/>
              </a:ext>
            </a:extLst>
          </p:cNvPr>
          <p:cNvPicPr>
            <a:picLocks noChangeAspect="1"/>
          </p:cNvPicPr>
          <p:nvPr/>
        </p:nvPicPr>
        <p:blipFill>
          <a:blip r:embed="rId2"/>
          <a:stretch>
            <a:fillRect/>
          </a:stretch>
        </p:blipFill>
        <p:spPr>
          <a:xfrm>
            <a:off x="988003" y="3672178"/>
            <a:ext cx="3925743" cy="2329274"/>
          </a:xfrm>
          <a:prstGeom prst="rect">
            <a:avLst/>
          </a:prstGeom>
        </p:spPr>
      </p:pic>
    </p:spTree>
    <p:extLst>
      <p:ext uri="{BB962C8B-B14F-4D97-AF65-F5344CB8AC3E}">
        <p14:creationId xmlns:p14="http://schemas.microsoft.com/office/powerpoint/2010/main" val="136625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E5D9-1C19-36EE-6685-A6E72F1C9AF9}"/>
              </a:ext>
            </a:extLst>
          </p:cNvPr>
          <p:cNvSpPr>
            <a:spLocks noGrp="1"/>
          </p:cNvSpPr>
          <p:nvPr>
            <p:ph type="title"/>
          </p:nvPr>
        </p:nvSpPr>
        <p:spPr/>
        <p:txBody>
          <a:bodyPr>
            <a:normAutofit fontScale="90000"/>
          </a:bodyPr>
          <a:lstStyle/>
          <a:p>
            <a:r>
              <a:rPr lang="fa-IR" dirty="0"/>
              <a:t>برای پیشگیری و کنترل از افزایش فشار خون نکات زیر باید آموزش داده شود</a:t>
            </a:r>
            <a:endParaRPr lang="en-US" dirty="0"/>
          </a:p>
        </p:txBody>
      </p:sp>
      <p:sp>
        <p:nvSpPr>
          <p:cNvPr id="3" name="Content Placeholder 2">
            <a:extLst>
              <a:ext uri="{FF2B5EF4-FFF2-40B4-BE49-F238E27FC236}">
                <a16:creationId xmlns:a16="http://schemas.microsoft.com/office/drawing/2014/main" id="{1D649961-7F0C-2392-119E-C7861ED5D21A}"/>
              </a:ext>
            </a:extLst>
          </p:cNvPr>
          <p:cNvSpPr>
            <a:spLocks noGrp="1"/>
          </p:cNvSpPr>
          <p:nvPr>
            <p:ph idx="1"/>
          </p:nvPr>
        </p:nvSpPr>
        <p:spPr/>
        <p:txBody>
          <a:bodyPr>
            <a:normAutofit/>
          </a:bodyPr>
          <a:lstStyle/>
          <a:p>
            <a:pPr algn="r" rtl="1"/>
            <a:r>
              <a:rPr lang="fa-IR" sz="2000" dirty="0">
                <a:cs typeface="B Nazanin" panose="00000400000000000000" pitchFamily="2" charset="-78"/>
              </a:rPr>
              <a:t>میزان نمک مجاز مصرفی، کمتر از 5 گرم (کمتر از 1 قاشق مرباخوری) در روز در افراد کمتر از 50 سال است. </a:t>
            </a:r>
          </a:p>
          <a:p>
            <a:pPr algn="r" rtl="1"/>
            <a:r>
              <a:rPr lang="fa-IR" sz="2000" dirty="0">
                <a:cs typeface="B Nazanin" panose="00000400000000000000" pitchFamily="2" charset="-78"/>
              </a:rPr>
              <a:t>افراد بالای 50 سال و بیماران قلبی و مبتلا به فشارخون بالا باید کمتر از 3 گرم در روز نمک مصرف کنند.</a:t>
            </a:r>
          </a:p>
          <a:p>
            <a:pPr algn="r" rtl="1"/>
            <a:r>
              <a:rPr lang="fa-IR" sz="2000" dirty="0">
                <a:cs typeface="B Nazanin" panose="00000400000000000000" pitchFamily="2" charset="-78"/>
              </a:rPr>
              <a:t>غذاهای کنسروی حاوی نمک زیادی هستند، مصرف آنها را باید کاهش داده و در صورت مصرف، از انواع کم نمک آنها استفاده شود. </a:t>
            </a:r>
            <a:endParaRPr lang="en-US" sz="2000" dirty="0">
              <a:cs typeface="B Nazanin" panose="00000400000000000000" pitchFamily="2" charset="-78"/>
            </a:endParaRPr>
          </a:p>
        </p:txBody>
      </p:sp>
    </p:spTree>
    <p:extLst>
      <p:ext uri="{BB962C8B-B14F-4D97-AF65-F5344CB8AC3E}">
        <p14:creationId xmlns:p14="http://schemas.microsoft.com/office/powerpoint/2010/main" val="7672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0FA1-31ED-1F73-800A-5F19BEBEBB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8510BBC-4604-7573-E4BE-9019D7C99DA8}"/>
              </a:ext>
            </a:extLst>
          </p:cNvPr>
          <p:cNvPicPr>
            <a:picLocks noGrp="1" noChangeAspect="1"/>
          </p:cNvPicPr>
          <p:nvPr>
            <p:ph idx="1"/>
          </p:nvPr>
        </p:nvPicPr>
        <p:blipFill>
          <a:blip r:embed="rId2"/>
          <a:stretch>
            <a:fillRect/>
          </a:stretch>
        </p:blipFill>
        <p:spPr>
          <a:xfrm>
            <a:off x="823227" y="906750"/>
            <a:ext cx="4987342" cy="5327795"/>
          </a:xfrm>
        </p:spPr>
      </p:pic>
      <p:pic>
        <p:nvPicPr>
          <p:cNvPr id="7" name="Picture 6">
            <a:extLst>
              <a:ext uri="{FF2B5EF4-FFF2-40B4-BE49-F238E27FC236}">
                <a16:creationId xmlns:a16="http://schemas.microsoft.com/office/drawing/2014/main" id="{3F01BE58-A0C3-A5F2-54F9-BD6C9F8CA26F}"/>
              </a:ext>
            </a:extLst>
          </p:cNvPr>
          <p:cNvPicPr>
            <a:picLocks noChangeAspect="1"/>
          </p:cNvPicPr>
          <p:nvPr/>
        </p:nvPicPr>
        <p:blipFill>
          <a:blip r:embed="rId3"/>
          <a:stretch>
            <a:fillRect/>
          </a:stretch>
        </p:blipFill>
        <p:spPr>
          <a:xfrm>
            <a:off x="5929745" y="906750"/>
            <a:ext cx="5443264" cy="5229225"/>
          </a:xfrm>
          <a:prstGeom prst="rect">
            <a:avLst/>
          </a:prstGeom>
        </p:spPr>
      </p:pic>
    </p:spTree>
    <p:extLst>
      <p:ext uri="{BB962C8B-B14F-4D97-AF65-F5344CB8AC3E}">
        <p14:creationId xmlns:p14="http://schemas.microsoft.com/office/powerpoint/2010/main" val="285387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6D46-F256-F7A6-4D7B-08D73CC26E9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1CA8BA9-B6B2-E149-9FE2-E9AE628CFC0D}"/>
              </a:ext>
            </a:extLst>
          </p:cNvPr>
          <p:cNvSpPr>
            <a:spLocks noGrp="1"/>
          </p:cNvSpPr>
          <p:nvPr>
            <p:ph idx="1"/>
          </p:nvPr>
        </p:nvSpPr>
        <p:spPr/>
        <p:txBody>
          <a:bodyPr/>
          <a:lstStyle/>
          <a:p>
            <a:pPr algn="r" rtl="1"/>
            <a:r>
              <a:rPr lang="fa-IR" dirty="0"/>
              <a:t>این بیماری یک نوع اختلال در سوخت و ساخت بدن است به طوریکه بدن قادر به استفاده کامل از قند نمی باشد. دیابت یک بیماری خاموش ولی پیشرونده است که به تدریج تمامی بافتهای بدن را درگیر میکند و ممکن است فرد دیابتی سالها از ابتلا خود به این بیماری بی خبر باشد. </a:t>
            </a:r>
          </a:p>
          <a:p>
            <a:pPr algn="r" rtl="1"/>
            <a:r>
              <a:rPr lang="fa-IR" dirty="0"/>
              <a:t>ازعلائم اولیه دیابت پرخوری، تشنگی، کاهش وزن و پرادراری را میتوان نام برد.</a:t>
            </a:r>
          </a:p>
          <a:p>
            <a:pPr algn="r" rtl="1"/>
            <a:r>
              <a:rPr lang="fa-IR" dirty="0"/>
              <a:t> بیماران مبتلا به دیابت باید تغذیه متعادل، تحرک کافی و سطح فعالیت بدنی مناسبی داشته باشند و از استرس و اضطراب پرهیز نمایند.</a:t>
            </a:r>
          </a:p>
          <a:p>
            <a:pPr algn="r" rtl="1"/>
            <a:endParaRPr lang="en-US" dirty="0"/>
          </a:p>
        </p:txBody>
      </p:sp>
    </p:spTree>
    <p:extLst>
      <p:ext uri="{BB962C8B-B14F-4D97-AF65-F5344CB8AC3E}">
        <p14:creationId xmlns:p14="http://schemas.microsoft.com/office/powerpoint/2010/main" val="413410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D183-98B2-AACB-EA11-6D157DE0F297}"/>
              </a:ext>
            </a:extLst>
          </p:cNvPr>
          <p:cNvSpPr>
            <a:spLocks noGrp="1"/>
          </p:cNvSpPr>
          <p:nvPr>
            <p:ph type="title"/>
          </p:nvPr>
        </p:nvSpPr>
        <p:spPr/>
        <p:txBody>
          <a:bodyPr>
            <a:normAutofit fontScale="90000"/>
          </a:bodyPr>
          <a:lstStyle/>
          <a:p>
            <a:pPr algn="r" rtl="1"/>
            <a:r>
              <a:rPr lang="fa-IR" dirty="0"/>
              <a:t>دیابت به 3 شکل زیر دیده میشود: </a:t>
            </a:r>
            <a:br>
              <a:rPr lang="fa-IR" dirty="0"/>
            </a:br>
            <a:endParaRPr lang="en-US" dirty="0"/>
          </a:p>
        </p:txBody>
      </p:sp>
      <p:sp>
        <p:nvSpPr>
          <p:cNvPr id="3" name="Content Placeholder 2">
            <a:extLst>
              <a:ext uri="{FF2B5EF4-FFF2-40B4-BE49-F238E27FC236}">
                <a16:creationId xmlns:a16="http://schemas.microsoft.com/office/drawing/2014/main" id="{340FE98E-5382-2A52-C0AC-0F1E63569006}"/>
              </a:ext>
            </a:extLst>
          </p:cNvPr>
          <p:cNvSpPr>
            <a:spLocks noGrp="1"/>
          </p:cNvSpPr>
          <p:nvPr>
            <p:ph idx="1"/>
          </p:nvPr>
        </p:nvSpPr>
        <p:spPr/>
        <p:txBody>
          <a:bodyPr/>
          <a:lstStyle/>
          <a:p>
            <a:pPr algn="r" rtl="1"/>
            <a:r>
              <a:rPr lang="fa-IR" dirty="0"/>
              <a:t>دیابت نوع 1</a:t>
            </a:r>
          </a:p>
          <a:p>
            <a:pPr algn="r" rtl="1"/>
            <a:r>
              <a:rPr lang="fa-IR" dirty="0"/>
              <a:t> دیابت نوع 2 </a:t>
            </a:r>
          </a:p>
          <a:p>
            <a:pPr algn="r" rtl="1"/>
            <a:r>
              <a:rPr lang="fa-IR" dirty="0"/>
              <a:t>دیابت بارداری</a:t>
            </a:r>
            <a:endParaRPr lang="en-US" dirty="0"/>
          </a:p>
        </p:txBody>
      </p:sp>
      <p:pic>
        <p:nvPicPr>
          <p:cNvPr id="4" name="Picture 3">
            <a:extLst>
              <a:ext uri="{FF2B5EF4-FFF2-40B4-BE49-F238E27FC236}">
                <a16:creationId xmlns:a16="http://schemas.microsoft.com/office/drawing/2014/main" id="{11083DA8-5C4C-F7BA-8089-3A7B283358BB}"/>
              </a:ext>
            </a:extLst>
          </p:cNvPr>
          <p:cNvPicPr>
            <a:picLocks noChangeAspect="1"/>
          </p:cNvPicPr>
          <p:nvPr/>
        </p:nvPicPr>
        <p:blipFill>
          <a:blip r:embed="rId2"/>
          <a:stretch>
            <a:fillRect/>
          </a:stretch>
        </p:blipFill>
        <p:spPr>
          <a:xfrm>
            <a:off x="1295401" y="2460913"/>
            <a:ext cx="4274993" cy="2849995"/>
          </a:xfrm>
          <a:prstGeom prst="rect">
            <a:avLst/>
          </a:prstGeom>
        </p:spPr>
      </p:pic>
    </p:spTree>
    <p:extLst>
      <p:ext uri="{BB962C8B-B14F-4D97-AF65-F5344CB8AC3E}">
        <p14:creationId xmlns:p14="http://schemas.microsoft.com/office/powerpoint/2010/main" val="205417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D6A6-3811-951E-FD5B-63814BB9B8B3}"/>
              </a:ext>
            </a:extLst>
          </p:cNvPr>
          <p:cNvSpPr>
            <a:spLocks noGrp="1"/>
          </p:cNvSpPr>
          <p:nvPr>
            <p:ph type="title"/>
          </p:nvPr>
        </p:nvSpPr>
        <p:spPr/>
        <p:txBody>
          <a:bodyPr>
            <a:normAutofit/>
          </a:bodyPr>
          <a:lstStyle/>
          <a:p>
            <a:pPr algn="r" rtl="1"/>
            <a:r>
              <a:rPr lang="fa-IR" sz="2800" dirty="0"/>
              <a:t>اهمیت رژیم غذایی در کنترل دیابت چیست؟ </a:t>
            </a:r>
            <a:endParaRPr lang="en-US" sz="2800" dirty="0"/>
          </a:p>
        </p:txBody>
      </p:sp>
      <p:sp>
        <p:nvSpPr>
          <p:cNvPr id="3" name="Content Placeholder 2">
            <a:extLst>
              <a:ext uri="{FF2B5EF4-FFF2-40B4-BE49-F238E27FC236}">
                <a16:creationId xmlns:a16="http://schemas.microsoft.com/office/drawing/2014/main" id="{2312D068-6002-5D4F-5DA5-681BA197BC60}"/>
              </a:ext>
            </a:extLst>
          </p:cNvPr>
          <p:cNvSpPr>
            <a:spLocks noGrp="1"/>
          </p:cNvSpPr>
          <p:nvPr>
            <p:ph idx="1"/>
          </p:nvPr>
        </p:nvSpPr>
        <p:spPr>
          <a:xfrm>
            <a:off x="1295402" y="2872122"/>
            <a:ext cx="9601196" cy="3318936"/>
          </a:xfrm>
        </p:spPr>
        <p:txBody>
          <a:bodyPr/>
          <a:lstStyle/>
          <a:p>
            <a:pPr algn="just" rtl="1"/>
            <a:r>
              <a:rPr lang="fa-IR" dirty="0"/>
              <a:t>رژیم غذایی مناسب، نیازهای روزانه فرد از جمله انرژی و مواد مغذی را تامین میکند و باید به همراه آن قند خون،چربی خون، فشار خون و وزن افراد مبتلا به دیابت کنترل شود.هدف از تنظیم رژیم غذایی در افراد دیابتی کنترل قند خون، کنترل چربی خون و کنترل وزن بدن و همچنین تنظیم زمان مصرف وعده های اصلی و میان وعده ها به منظور پیشگیری از تغییر قند خون در افرادی است که دارو مصرف میکنند. با رعایت یک رژیم غذایی منظم میتوان به پیشگیری و درمان عواقب مزمن دیابت مانند بیماریهای کلیوی، فشارخون بالا و بیماریهای قلبی عروقی کمک نمود.</a:t>
            </a:r>
          </a:p>
          <a:p>
            <a:pPr algn="r" rtl="1"/>
            <a:endParaRPr lang="en-US" dirty="0"/>
          </a:p>
        </p:txBody>
      </p:sp>
      <p:pic>
        <p:nvPicPr>
          <p:cNvPr id="4" name="Picture 3">
            <a:extLst>
              <a:ext uri="{FF2B5EF4-FFF2-40B4-BE49-F238E27FC236}">
                <a16:creationId xmlns:a16="http://schemas.microsoft.com/office/drawing/2014/main" id="{76D9B0F0-CC0C-8322-7A50-257D4FDF0054}"/>
              </a:ext>
            </a:extLst>
          </p:cNvPr>
          <p:cNvPicPr>
            <a:picLocks noChangeAspect="1"/>
          </p:cNvPicPr>
          <p:nvPr/>
        </p:nvPicPr>
        <p:blipFill>
          <a:blip r:embed="rId3"/>
          <a:stretch>
            <a:fillRect/>
          </a:stretch>
        </p:blipFill>
        <p:spPr>
          <a:xfrm>
            <a:off x="1295402" y="525124"/>
            <a:ext cx="2957176" cy="2217882"/>
          </a:xfrm>
          <a:prstGeom prst="rect">
            <a:avLst/>
          </a:prstGeom>
        </p:spPr>
      </p:pic>
    </p:spTree>
    <p:extLst>
      <p:ext uri="{BB962C8B-B14F-4D97-AF65-F5344CB8AC3E}">
        <p14:creationId xmlns:p14="http://schemas.microsoft.com/office/powerpoint/2010/main" val="33464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EEE8-70DD-D6F2-4DB6-E6BFEC9838FA}"/>
              </a:ext>
            </a:extLst>
          </p:cNvPr>
          <p:cNvSpPr>
            <a:spLocks noGrp="1"/>
          </p:cNvSpPr>
          <p:nvPr>
            <p:ph type="title"/>
          </p:nvPr>
        </p:nvSpPr>
        <p:spPr/>
        <p:txBody>
          <a:bodyPr/>
          <a:lstStyle/>
          <a:p>
            <a:r>
              <a:rPr lang="fa-IR" dirty="0"/>
              <a:t>اهمیت رژیم غذایی در کنترل دیابت چیست؟ </a:t>
            </a:r>
            <a:endParaRPr lang="en-US" dirty="0"/>
          </a:p>
        </p:txBody>
      </p:sp>
      <p:sp>
        <p:nvSpPr>
          <p:cNvPr id="3" name="Content Placeholder 2">
            <a:extLst>
              <a:ext uri="{FF2B5EF4-FFF2-40B4-BE49-F238E27FC236}">
                <a16:creationId xmlns:a16="http://schemas.microsoft.com/office/drawing/2014/main" id="{1B3E578E-272E-2F46-82D3-5CB88B9FFC73}"/>
              </a:ext>
            </a:extLst>
          </p:cNvPr>
          <p:cNvSpPr>
            <a:spLocks noGrp="1"/>
          </p:cNvSpPr>
          <p:nvPr>
            <p:ph idx="1"/>
          </p:nvPr>
        </p:nvSpPr>
        <p:spPr/>
        <p:txBody>
          <a:bodyPr/>
          <a:lstStyle/>
          <a:p>
            <a:pPr algn="just" rtl="1"/>
            <a:r>
              <a:rPr lang="fa-IR" dirty="0"/>
              <a:t>افراد دیابتی باید دریافت غذاهای غنی از چربیهای ترانس و اشباع نظیر فست فودها، روغنهای نباتی جامد، غذاهای سرخ کرده، لبنیات پرچرب را کاهش داده و بیشتر از منابع غذایی حاوی امگا3 مانند انواع ماهی ها و روغن زیتون استفاده کنند. استفاده متعادل از امگا 3 و اسیدهای چرب غیراشباع سبب پاسخ دهی بهتر گیرنده های سلول به انسولین میشود و در مقابل چربیهای اشباع شده و چربیهای ترانس موجب مقاومت گیرنده های سلول های انسولین میشود و محدودیت مصرف آنها باید مورد توجه باشد.</a:t>
            </a:r>
            <a:endParaRPr lang="en-US" dirty="0"/>
          </a:p>
        </p:txBody>
      </p:sp>
    </p:spTree>
    <p:extLst>
      <p:ext uri="{BB962C8B-B14F-4D97-AF65-F5344CB8AC3E}">
        <p14:creationId xmlns:p14="http://schemas.microsoft.com/office/powerpoint/2010/main" val="298573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A5AA-B4F6-2834-813C-6072222B7448}"/>
              </a:ext>
            </a:extLst>
          </p:cNvPr>
          <p:cNvSpPr>
            <a:spLocks noGrp="1"/>
          </p:cNvSpPr>
          <p:nvPr>
            <p:ph type="title"/>
          </p:nvPr>
        </p:nvSpPr>
        <p:spPr/>
        <p:txBody>
          <a:bodyPr/>
          <a:lstStyle/>
          <a:p>
            <a:r>
              <a:rPr lang="fa-IR" dirty="0"/>
              <a:t>اهمیت رژیم غذایی در کنترل دیابت چیست؟ </a:t>
            </a:r>
            <a:endParaRPr lang="en-US" dirty="0"/>
          </a:p>
        </p:txBody>
      </p:sp>
      <p:sp>
        <p:nvSpPr>
          <p:cNvPr id="3" name="Content Placeholder 2">
            <a:extLst>
              <a:ext uri="{FF2B5EF4-FFF2-40B4-BE49-F238E27FC236}">
                <a16:creationId xmlns:a16="http://schemas.microsoft.com/office/drawing/2014/main" id="{F7839F04-F853-4580-9F3B-B4C39907C4B6}"/>
              </a:ext>
            </a:extLst>
          </p:cNvPr>
          <p:cNvSpPr>
            <a:spLocks noGrp="1"/>
          </p:cNvSpPr>
          <p:nvPr>
            <p:ph idx="1"/>
          </p:nvPr>
        </p:nvSpPr>
        <p:spPr/>
        <p:txBody>
          <a:bodyPr/>
          <a:lstStyle/>
          <a:p>
            <a:pPr algn="just" rtl="1"/>
            <a:r>
              <a:rPr lang="fa-IR" dirty="0"/>
              <a:t>رژیمهای غنی از پروتئین نقش مهمی در پیشگیری از ناراحتی های عصبی دارند که اغلب بیماران دیابتی به آن مبتلا میشوند. غذاهای پروتئینی منبع غنی ویتامینهای گروه </a:t>
            </a:r>
            <a:r>
              <a:rPr lang="en-US" dirty="0"/>
              <a:t>B </a:t>
            </a:r>
            <a:r>
              <a:rPr lang="fa-IR" dirty="0"/>
              <a:t>میباشند. کمبود ویتامینهای گروه </a:t>
            </a:r>
            <a:r>
              <a:rPr lang="en-US" dirty="0"/>
              <a:t>B </a:t>
            </a:r>
            <a:r>
              <a:rPr lang="fa-IR" dirty="0"/>
              <a:t>نقش مهمی در ابتلا به اختلالات عصبی دارد. دریافت پروتئینهای حاوی چربیهای اشباع (نظیر لبنیات پرچرب و گوشت قرمز) باید در رژیم غذایی آنها محدود شود. میزان کل کربوهیدرات مصرفی و همچنین کل انرژی دریافتی روزانه، عوامل تعیین کننده نوع کربوهیدرات مصرفی هستند. با این وجود بهتر است از کربوهیدرات هایی که شاخص گلیسمیک پایین تری دارند استفاده شود.</a:t>
            </a:r>
          </a:p>
          <a:p>
            <a:pPr algn="r" rtl="1"/>
            <a:endParaRPr lang="en-US" dirty="0"/>
          </a:p>
        </p:txBody>
      </p:sp>
    </p:spTree>
    <p:extLst>
      <p:ext uri="{BB962C8B-B14F-4D97-AF65-F5344CB8AC3E}">
        <p14:creationId xmlns:p14="http://schemas.microsoft.com/office/powerpoint/2010/main" val="186892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5F18-07DD-1E86-FD44-18FC7EFF9690}"/>
              </a:ext>
            </a:extLst>
          </p:cNvPr>
          <p:cNvSpPr>
            <a:spLocks noGrp="1"/>
          </p:cNvSpPr>
          <p:nvPr>
            <p:ph type="title"/>
          </p:nvPr>
        </p:nvSpPr>
        <p:spPr/>
        <p:txBody>
          <a:bodyPr/>
          <a:lstStyle/>
          <a:p>
            <a:r>
              <a:rPr lang="fa-IR" dirty="0"/>
              <a:t>اهمیت رژیم غذایی در کنترل دیابت چیست؟ </a:t>
            </a:r>
            <a:endParaRPr lang="en-US" dirty="0"/>
          </a:p>
        </p:txBody>
      </p:sp>
      <p:sp>
        <p:nvSpPr>
          <p:cNvPr id="3" name="Content Placeholder 2">
            <a:extLst>
              <a:ext uri="{FF2B5EF4-FFF2-40B4-BE49-F238E27FC236}">
                <a16:creationId xmlns:a16="http://schemas.microsoft.com/office/drawing/2014/main" id="{F5DE03DB-A560-4260-56FC-4EEFD4F10B59}"/>
              </a:ext>
            </a:extLst>
          </p:cNvPr>
          <p:cNvSpPr>
            <a:spLocks noGrp="1"/>
          </p:cNvSpPr>
          <p:nvPr>
            <p:ph idx="1"/>
          </p:nvPr>
        </p:nvSpPr>
        <p:spPr/>
        <p:txBody>
          <a:bodyPr/>
          <a:lstStyle/>
          <a:p>
            <a:pPr algn="just" rtl="1">
              <a:lnSpc>
                <a:spcPct val="150000"/>
              </a:lnSpc>
            </a:pPr>
            <a:r>
              <a:rPr lang="fa-IR" dirty="0"/>
              <a:t>ضروری است کربوهیدرات مصرفی روزانه در 3 وعده غذایی اصلی و 2 تا 4 میان وعده تقسیم شود. معمولا میان وعده آخر شب (نظیر شیر)جهت پیشگیری از افت قند خون و افزایش سطح کتون در نیمه شب مورد نیاز است.</a:t>
            </a:r>
          </a:p>
          <a:p>
            <a:pPr algn="r" rtl="1"/>
            <a:endParaRPr lang="en-US" dirty="0"/>
          </a:p>
        </p:txBody>
      </p:sp>
      <p:pic>
        <p:nvPicPr>
          <p:cNvPr id="4" name="Picture 3">
            <a:extLst>
              <a:ext uri="{FF2B5EF4-FFF2-40B4-BE49-F238E27FC236}">
                <a16:creationId xmlns:a16="http://schemas.microsoft.com/office/drawing/2014/main" id="{9446640D-DDB6-95E4-BA82-3BD012DB807E}"/>
              </a:ext>
            </a:extLst>
          </p:cNvPr>
          <p:cNvPicPr>
            <a:picLocks noChangeAspect="1"/>
          </p:cNvPicPr>
          <p:nvPr/>
        </p:nvPicPr>
        <p:blipFill>
          <a:blip r:embed="rId2"/>
          <a:stretch>
            <a:fillRect/>
          </a:stretch>
        </p:blipFill>
        <p:spPr>
          <a:xfrm>
            <a:off x="1473778" y="3793481"/>
            <a:ext cx="3144405" cy="2082387"/>
          </a:xfrm>
          <a:prstGeom prst="rect">
            <a:avLst/>
          </a:prstGeom>
        </p:spPr>
      </p:pic>
    </p:spTree>
    <p:extLst>
      <p:ext uri="{BB962C8B-B14F-4D97-AF65-F5344CB8AC3E}">
        <p14:creationId xmlns:p14="http://schemas.microsoft.com/office/powerpoint/2010/main" val="306420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E8EC-2D8F-9619-EB01-024A3ED0826A}"/>
              </a:ext>
            </a:extLst>
          </p:cNvPr>
          <p:cNvSpPr>
            <a:spLocks noGrp="1"/>
          </p:cNvSpPr>
          <p:nvPr>
            <p:ph type="title"/>
          </p:nvPr>
        </p:nvSpPr>
        <p:spPr/>
        <p:txBody>
          <a:bodyPr/>
          <a:lstStyle/>
          <a:p>
            <a:r>
              <a:rPr lang="fa-IR" dirty="0"/>
              <a:t>اهمیت رژیم غذایی در کنترل دیابت چیست؟ </a:t>
            </a:r>
            <a:endParaRPr lang="en-US" dirty="0"/>
          </a:p>
        </p:txBody>
      </p:sp>
      <p:sp>
        <p:nvSpPr>
          <p:cNvPr id="3" name="Content Placeholder 2">
            <a:extLst>
              <a:ext uri="{FF2B5EF4-FFF2-40B4-BE49-F238E27FC236}">
                <a16:creationId xmlns:a16="http://schemas.microsoft.com/office/drawing/2014/main" id="{E867AE67-856E-AAB7-DF23-72FCBAFC37B5}"/>
              </a:ext>
            </a:extLst>
          </p:cNvPr>
          <p:cNvSpPr>
            <a:spLocks noGrp="1"/>
          </p:cNvSpPr>
          <p:nvPr>
            <p:ph idx="1"/>
          </p:nvPr>
        </p:nvSpPr>
        <p:spPr/>
        <p:txBody>
          <a:bodyPr>
            <a:normAutofit lnSpcReduction="10000"/>
          </a:bodyPr>
          <a:lstStyle/>
          <a:p>
            <a:pPr algn="r" rtl="1"/>
            <a:r>
              <a:rPr lang="fa-IR" dirty="0">
                <a:cs typeface="B Nazanin" panose="00000400000000000000" pitchFamily="2" charset="-78"/>
              </a:rPr>
              <a:t>غذا را در دفعات زیاد و کم حجم استفاده نمایید.</a:t>
            </a:r>
          </a:p>
          <a:p>
            <a:pPr algn="r" rtl="1"/>
            <a:r>
              <a:rPr lang="fa-IR" dirty="0">
                <a:cs typeface="B Nazanin" panose="00000400000000000000" pitchFamily="2" charset="-78"/>
              </a:rPr>
              <a:t>مصرف نانهای سفید و برنج را کاهش داده و نانهای سبوسدار، حبوبات و برنج قهوهای را جایگزین کنید. </a:t>
            </a:r>
          </a:p>
          <a:p>
            <a:pPr algn="r" rtl="1"/>
            <a:r>
              <a:rPr lang="fa-IR" dirty="0">
                <a:cs typeface="B Nazanin" panose="00000400000000000000" pitchFamily="2" charset="-78"/>
              </a:rPr>
              <a:t>حداقل 5 واحد از میوه ها و سبزی ها (2 واحد میوه و 3 واحد سبزی) را در روز مصرف کنید.</a:t>
            </a:r>
          </a:p>
          <a:p>
            <a:pPr algn="r" rtl="1"/>
            <a:r>
              <a:rPr lang="fa-IR" dirty="0">
                <a:cs typeface="B Nazanin" panose="00000400000000000000" pitchFamily="2" charset="-78"/>
              </a:rPr>
              <a:t>مصرف روغنهای جامد و نیمه جامد، غذاهای آماده و سرخ شده و همچنین چربیهای موجود در منابع غذائی حیوانی (کره، خامه، گوشت قرمز و فراوردههای آن) را کاهش دهید. </a:t>
            </a:r>
          </a:p>
          <a:p>
            <a:pPr algn="r" rtl="1"/>
            <a:r>
              <a:rPr lang="fa-IR" dirty="0">
                <a:cs typeface="B Nazanin" panose="00000400000000000000" pitchFamily="2" charset="-78"/>
              </a:rPr>
              <a:t>دریافت نمک (سدیم) و غذاهای شور و کنسرو شده را کاهش دهید. </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74220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8DCB-2A41-0B60-C40C-7908C6B8AFC3}"/>
              </a:ext>
            </a:extLst>
          </p:cNvPr>
          <p:cNvSpPr>
            <a:spLocks noGrp="1"/>
          </p:cNvSpPr>
          <p:nvPr>
            <p:ph type="title"/>
          </p:nvPr>
        </p:nvSpPr>
        <p:spPr>
          <a:xfrm>
            <a:off x="1397002" y="889767"/>
            <a:ext cx="9601196" cy="1303867"/>
          </a:xfrm>
        </p:spPr>
        <p:txBody>
          <a:bodyPr/>
          <a:lstStyle/>
          <a:p>
            <a:r>
              <a:rPr lang="fa-IR" dirty="0"/>
              <a:t>اهمیت رژیم غذایی در کنترل دیابت چیست؟ </a:t>
            </a:r>
            <a:endParaRPr lang="en-US" dirty="0"/>
          </a:p>
        </p:txBody>
      </p:sp>
      <p:sp>
        <p:nvSpPr>
          <p:cNvPr id="3" name="Content Placeholder 2">
            <a:extLst>
              <a:ext uri="{FF2B5EF4-FFF2-40B4-BE49-F238E27FC236}">
                <a16:creationId xmlns:a16="http://schemas.microsoft.com/office/drawing/2014/main" id="{FE32DD35-D002-8682-3008-3EFC59B420C7}"/>
              </a:ext>
            </a:extLst>
          </p:cNvPr>
          <p:cNvSpPr>
            <a:spLocks noGrp="1"/>
          </p:cNvSpPr>
          <p:nvPr>
            <p:ph idx="1"/>
          </p:nvPr>
        </p:nvSpPr>
        <p:spPr>
          <a:xfrm>
            <a:off x="662709" y="2506662"/>
            <a:ext cx="10515600" cy="4351338"/>
          </a:xfrm>
        </p:spPr>
        <p:txBody>
          <a:bodyPr>
            <a:normAutofit/>
          </a:bodyPr>
          <a:lstStyle/>
          <a:p>
            <a:pPr algn="r" rtl="1"/>
            <a:r>
              <a:rPr lang="fa-IR" sz="2000" dirty="0">
                <a:cs typeface="B Nazanin" panose="00000400000000000000" pitchFamily="2" charset="-78"/>
              </a:rPr>
              <a:t>مصرف قندهای ساده (قند و شکر، شکلات، نقل، شیرینی ها و..) را کاهش دهید، قطع این مواد غذایی توصیه نشود.</a:t>
            </a:r>
          </a:p>
          <a:p>
            <a:pPr algn="r" rtl="1"/>
            <a:r>
              <a:rPr lang="fa-IR" sz="2000" dirty="0">
                <a:cs typeface="B Nazanin" panose="00000400000000000000" pitchFamily="2" charset="-78"/>
              </a:rPr>
              <a:t>اینکه گفته میشود (فرد دیابتی به هیچ وجه نباید برنج یا سیب زمینی یا میوه مصرف نماید) یا (مواد غذایی تلخ باعث کاهش قند خون میشوند) یک باور غلط در میان جامعه میباشد.</a:t>
            </a:r>
          </a:p>
          <a:p>
            <a:pPr algn="r" rtl="1"/>
            <a:r>
              <a:rPr lang="fa-IR" sz="2000" dirty="0">
                <a:cs typeface="B Nazanin" panose="00000400000000000000" pitchFamily="2" charset="-78"/>
              </a:rPr>
              <a:t>عسل دارای قند ساده است و مصرف آن باید محدود شود. </a:t>
            </a:r>
          </a:p>
          <a:p>
            <a:pPr algn="r" rtl="1"/>
            <a:r>
              <a:rPr lang="fa-IR" sz="2000" dirty="0">
                <a:cs typeface="B Nazanin" panose="00000400000000000000" pitchFamily="2" charset="-78"/>
              </a:rPr>
              <a:t>مصرف شیرین کنندههای مصنوعی و جایگزینهای شکر به مقدار کم و کنترل شده از راهکارهای مناسب جهت کاهش مصرف قند میباشد. </a:t>
            </a:r>
          </a:p>
          <a:p>
            <a:pPr algn="r" rtl="1"/>
            <a:r>
              <a:rPr lang="fa-IR" sz="2000" dirty="0">
                <a:cs typeface="B Nazanin" panose="00000400000000000000" pitchFamily="2" charset="-78"/>
              </a:rPr>
              <a:t>برنج را افراد دیابتی میتوانند روزانه و به مقدار متعادل مصرف نمایند. اما بهترین راه کاهش مصرف برنج و نان سفید جایگزین کردن آنها با حبوبات و نانهای سبوس دار است. </a:t>
            </a:r>
          </a:p>
          <a:p>
            <a:pPr algn="r" rtl="1"/>
            <a:r>
              <a:rPr lang="fa-IR" sz="2000" dirty="0">
                <a:cs typeface="B Nazanin" panose="00000400000000000000" pitchFamily="2" charset="-78"/>
              </a:rPr>
              <a:t>فرد دیابتی میتواند روزانه مقدار متعادلی از انواع میوه ها را مصرف کند. </a:t>
            </a:r>
          </a:p>
        </p:txBody>
      </p:sp>
    </p:spTree>
    <p:extLst>
      <p:ext uri="{BB962C8B-B14F-4D97-AF65-F5344CB8AC3E}">
        <p14:creationId xmlns:p14="http://schemas.microsoft.com/office/powerpoint/2010/main" val="2381776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66</TotalTime>
  <Words>1708</Words>
  <Application>Microsoft Office PowerPoint</Application>
  <PresentationFormat>Widescreen</PresentationFormat>
  <Paragraphs>67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 Nazanin</vt:lpstr>
      <vt:lpstr>Calibri</vt:lpstr>
      <vt:lpstr>Garamond</vt:lpstr>
      <vt:lpstr>Organic</vt:lpstr>
      <vt:lpstr>پیشگیری از دیابت و یا کنترل قند خون</vt:lpstr>
      <vt:lpstr>PowerPoint Presentation</vt:lpstr>
      <vt:lpstr>دیابت به 3 شکل زیر دیده میشود:  </vt:lpstr>
      <vt:lpstr>اهمیت رژیم غذایی در کنترل دیابت چیست؟ </vt:lpstr>
      <vt:lpstr>اهمیت رژیم غذایی در کنترل دیابت چیست؟ </vt:lpstr>
      <vt:lpstr>اهمیت رژیم غذایی در کنترل دیابت چیست؟ </vt:lpstr>
      <vt:lpstr>اهمیت رژیم غذایی در کنترل دیابت چیست؟ </vt:lpstr>
      <vt:lpstr>اهمیت رژیم غذایی در کنترل دیابت چیست؟ </vt:lpstr>
      <vt:lpstr>اهمیت رژیم غذایی در کنترل دیابت چیست؟ </vt:lpstr>
      <vt:lpstr>پرفشاری خون چیست؟</vt:lpstr>
      <vt:lpstr>عوارض فشار خون بالا </vt:lpstr>
      <vt:lpstr>عوامل مؤثر در ایجاد فشارخون بالا</vt:lpstr>
      <vt:lpstr>مقدار توصیه شده مصرف نمک </vt:lpstr>
      <vt:lpstr>برای پیشگیری و کنترل از افزایش فشار خون نکات زیر باید آموزش داده شود</vt:lpstr>
      <vt:lpstr>برای پیشگیری وکنترل از افزایش فشار خون نکات زیر باید آموزش داده شود</vt:lpstr>
      <vt:lpstr>برای پیشگیری و کنترل از افزایش فشار خون نکات زیر باید آموزش داده شود</vt:lpstr>
      <vt:lpstr>برای پیشگیری و کنترل از افزایش فشار خون نکات زیر باید آموزش داده شود</vt:lpstr>
      <vt:lpstr>برای پیشگیری و کنترل از افزایش فشار خون نکات زیر باید آموزش داده شود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LRG</dc:creator>
  <cp:lastModifiedBy>LRG</cp:lastModifiedBy>
  <cp:revision>9</cp:revision>
  <dcterms:created xsi:type="dcterms:W3CDTF">2025-10-14T08:39:43Z</dcterms:created>
  <dcterms:modified xsi:type="dcterms:W3CDTF">2025-11-22T07:09:16Z</dcterms:modified>
</cp:coreProperties>
</file>